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301" r:id="rId4"/>
    <p:sldId id="302" r:id="rId5"/>
    <p:sldId id="304" r:id="rId6"/>
    <p:sldId id="285" r:id="rId7"/>
    <p:sldId id="303" r:id="rId8"/>
    <p:sldId id="288" r:id="rId9"/>
    <p:sldId id="287" r:id="rId10"/>
    <p:sldId id="297" r:id="rId11"/>
    <p:sldId id="290" r:id="rId12"/>
    <p:sldId id="306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F5"/>
    <a:srgbClr val="0033CC"/>
    <a:srgbClr val="046823"/>
    <a:srgbClr val="0B6113"/>
    <a:srgbClr val="82263C"/>
    <a:srgbClr val="6E5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6" autoAdjust="0"/>
    <p:restoredTop sz="78097" autoAdjust="0"/>
  </p:normalViewPr>
  <p:slideViewPr>
    <p:cSldViewPr snapToGrid="0" snapToObjects="1">
      <p:cViewPr varScale="1">
        <p:scale>
          <a:sx n="70" d="100"/>
          <a:sy n="70" d="100"/>
        </p:scale>
        <p:origin x="139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B609B-2B25-4CAC-9B73-86DF6A716E65}" type="datetimeFigureOut">
              <a:rPr lang="hr-HR" smtClean="0"/>
              <a:t>26.11.2014.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140E-51E5-4694-8A4F-AEF2C4FDA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27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496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27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632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940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60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03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93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089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30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757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531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58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140E-51E5-4694-8A4F-AEF2C4FDA42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841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6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2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5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A0C5-CAE4-BC45-8DE4-3953CB45D374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BB2B-07F7-DB4D-B3DE-C91922A7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296" cy="6858000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1" y="973231"/>
            <a:ext cx="7649604" cy="2580276"/>
          </a:xfrm>
          <a:prstGeom prst="rect">
            <a:avLst/>
          </a:prstGeom>
          <a:noFill/>
          <a:effectLst/>
        </p:spPr>
      </p:pic>
      <p:sp>
        <p:nvSpPr>
          <p:cNvPr id="6" name="TextBox 5"/>
          <p:cNvSpPr txBox="1"/>
          <p:nvPr/>
        </p:nvSpPr>
        <p:spPr>
          <a:xfrm>
            <a:off x="0" y="3684897"/>
            <a:ext cx="9143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Postignuća </a:t>
            </a:r>
            <a:r>
              <a:rPr lang="hr-HR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provedbi programa </a:t>
            </a:r>
            <a:endParaRPr lang="hr-HR" sz="3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„Europa za građane” u </a:t>
            </a:r>
            <a:r>
              <a:rPr lang="hr-HR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razdoblju </a:t>
            </a:r>
            <a:r>
              <a:rPr lang="hr-HR" sz="3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2007.-2013. </a:t>
            </a:r>
            <a:r>
              <a:rPr lang="hr-HR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Republici Hrvatskoj 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pic>
        <p:nvPicPr>
          <p:cNvPr id="9" name="Picture 8" descr="kontakt tocka eu za grada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5" y="330478"/>
            <a:ext cx="921298" cy="8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5787842"/>
            <a:ext cx="3663208" cy="1138480"/>
          </a:xfrm>
          <a:prstGeom prst="rect">
            <a:avLst/>
          </a:prstGeom>
          <a:noFill/>
          <a:effectLst/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pic>
        <p:nvPicPr>
          <p:cNvPr id="9" name="Picture 8" descr="kontakt tocka eu za grada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5" y="330478"/>
            <a:ext cx="921298" cy="874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2613"/>
            <a:ext cx="4102741" cy="220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048842"/>
            <a:ext cx="4267200" cy="2163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6892" y="1779069"/>
            <a:ext cx="4202215" cy="23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8" y="529216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pic>
        <p:nvPicPr>
          <p:cNvPr id="9" name="Picture 8" descr="kontakt tocka 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5" y="330478"/>
            <a:ext cx="921298" cy="874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78" y="-594"/>
            <a:ext cx="805351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5787842"/>
            <a:ext cx="3663208" cy="1138480"/>
          </a:xfrm>
          <a:prstGeom prst="rect">
            <a:avLst/>
          </a:prstGeom>
          <a:noFill/>
          <a:effectLst/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pic>
        <p:nvPicPr>
          <p:cNvPr id="9" name="Picture 8" descr="kontakt tocka eu za grada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0" y="160833"/>
            <a:ext cx="921298" cy="874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6536"/>
            <a:ext cx="8693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Nacionalna kontakt točka: </a:t>
            </a:r>
          </a:p>
          <a:p>
            <a:r>
              <a:rPr lang="hr-HR" sz="3200" b="1" dirty="0" smtClean="0"/>
              <a:t>Ured za udruge Vlade Republike Hrvatske</a:t>
            </a:r>
            <a:endParaRPr lang="hr-HR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6" y="2242273"/>
            <a:ext cx="7620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22-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vla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48" y="6038203"/>
            <a:ext cx="1228538" cy="422798"/>
          </a:xfrm>
          <a:prstGeom prst="rect">
            <a:avLst/>
          </a:prstGeom>
        </p:spPr>
      </p:pic>
      <p:pic>
        <p:nvPicPr>
          <p:cNvPr id="4" name="Picture 3" descr="eu za grada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94" y="6118484"/>
            <a:ext cx="1157232" cy="330908"/>
          </a:xfrm>
          <a:prstGeom prst="rect">
            <a:avLst/>
          </a:prstGeom>
        </p:spPr>
      </p:pic>
      <p:pic>
        <p:nvPicPr>
          <p:cNvPr id="5" name="Picture 4" descr="kontakt tocka 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04" y="242134"/>
            <a:ext cx="619126" cy="587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075" y="2766198"/>
            <a:ext cx="795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tx2">
                    <a:lumMod val="50000"/>
                  </a:schemeClr>
                </a:solidFill>
              </a:rPr>
              <a:t>…. a sada primjeri dobre prakse</a:t>
            </a:r>
            <a:endParaRPr lang="hr-HR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8503" cy="6858000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5787842"/>
            <a:ext cx="3663208" cy="1138480"/>
          </a:xfrm>
          <a:prstGeom prst="rect">
            <a:avLst/>
          </a:prstGeom>
          <a:noFill/>
          <a:effectLst/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pic>
        <p:nvPicPr>
          <p:cNvPr id="9" name="Picture 8" descr="kontakt tocka eu za grada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69" y="52451"/>
            <a:ext cx="921298" cy="874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5615"/>
            <a:ext cx="825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B</a:t>
            </a:r>
            <a:r>
              <a:rPr lang="en-GB" sz="2400" b="1" dirty="0" err="1" smtClean="0"/>
              <a:t>roj</a:t>
            </a:r>
            <a:r>
              <a:rPr lang="en-GB" sz="2400" b="1" dirty="0" smtClean="0"/>
              <a:t> </a:t>
            </a:r>
            <a:r>
              <a:rPr lang="hr-HR" sz="2400" b="1" dirty="0" smtClean="0"/>
              <a:t>zaprimljenih prijava u periodu 2007. – 2013. za sve zemlje sudionice programa:</a:t>
            </a:r>
            <a:endParaRPr lang="hr-HR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2955" y="5368157"/>
            <a:ext cx="8390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Aktivno europsko </a:t>
            </a:r>
            <a:r>
              <a:rPr lang="hr-HR" b="1" dirty="0" smtClean="0"/>
              <a:t>sjećanje (</a:t>
            </a:r>
            <a:r>
              <a:rPr lang="hr-HR" b="1" dirty="0"/>
              <a:t>REM), Aktivno civilno društvo (CSP), Sastanci </a:t>
            </a:r>
            <a:r>
              <a:rPr lang="hr-HR" b="1" dirty="0" smtClean="0"/>
              <a:t>građana </a:t>
            </a:r>
            <a:r>
              <a:rPr lang="hr-HR" b="1" dirty="0"/>
              <a:t>pobratimljenih gradova (CM) Umrežavanje pobratimljenih </a:t>
            </a:r>
            <a:r>
              <a:rPr lang="hr-HR" b="1" dirty="0" smtClean="0"/>
              <a:t>gradova (</a:t>
            </a:r>
            <a:r>
              <a:rPr lang="hr-HR" b="1" dirty="0"/>
              <a:t>NTT)</a:t>
            </a:r>
          </a:p>
          <a:p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1166844"/>
            <a:ext cx="7042096" cy="408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3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5787842"/>
            <a:ext cx="3663208" cy="1138480"/>
          </a:xfrm>
          <a:prstGeom prst="rect">
            <a:avLst/>
          </a:prstGeom>
          <a:noFill/>
          <a:effectLst/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49073"/>
            <a:ext cx="903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Aktivno europsko sjećanje</a:t>
            </a:r>
            <a:r>
              <a:rPr lang="en-US" sz="2000" b="1" dirty="0" smtClean="0"/>
              <a:t>(REM</a:t>
            </a:r>
            <a:r>
              <a:rPr lang="en-US" sz="2000" b="1" dirty="0"/>
              <a:t>), </a:t>
            </a:r>
            <a:r>
              <a:rPr lang="hr-HR" sz="2000" b="1" dirty="0" smtClean="0"/>
              <a:t>Aktivno civilno društvo </a:t>
            </a:r>
            <a:r>
              <a:rPr lang="en-US" sz="2000" b="1" dirty="0" smtClean="0"/>
              <a:t>(CSP</a:t>
            </a:r>
            <a:r>
              <a:rPr lang="en-US" sz="2000" b="1" dirty="0"/>
              <a:t>), </a:t>
            </a:r>
            <a:r>
              <a:rPr lang="hr-HR" sz="2000" b="1" dirty="0" smtClean="0"/>
              <a:t>Sastanci građana pobratimljenih gradova </a:t>
            </a:r>
            <a:r>
              <a:rPr lang="en-US" sz="2000" b="1" dirty="0" smtClean="0"/>
              <a:t>(CM</a:t>
            </a:r>
            <a:r>
              <a:rPr lang="en-US" sz="2000" b="1" dirty="0"/>
              <a:t>) </a:t>
            </a:r>
            <a:r>
              <a:rPr lang="hr-HR" sz="2000" b="1" dirty="0" smtClean="0"/>
              <a:t>Umrežavanje pobratimljenih gradova </a:t>
            </a:r>
            <a:r>
              <a:rPr lang="en-US" sz="2000" b="1" dirty="0" smtClean="0"/>
              <a:t>(NTT</a:t>
            </a:r>
            <a:r>
              <a:rPr lang="en-US" sz="2000" b="1" dirty="0"/>
              <a:t>)</a:t>
            </a:r>
            <a:endParaRPr lang="hr-HR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35635"/>
            <a:ext cx="769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Broj </a:t>
            </a:r>
            <a:r>
              <a:rPr lang="en-GB" sz="2400" b="1" dirty="0" err="1" smtClean="0"/>
              <a:t>financiranih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projekata</a:t>
            </a:r>
            <a:r>
              <a:rPr lang="en-GB" sz="2400" b="1" dirty="0" smtClean="0"/>
              <a:t> </a:t>
            </a:r>
            <a:r>
              <a:rPr lang="hr-HR" sz="2400" b="1" dirty="0" smtClean="0"/>
              <a:t>po aktivnostima za sve zemlje sudionice Programa u razdoblju 2007. – 2013.:</a:t>
            </a:r>
            <a:endParaRPr lang="hr-HR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1" y="1027611"/>
            <a:ext cx="7052947" cy="4150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372" y="119215"/>
            <a:ext cx="92667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5787842"/>
            <a:ext cx="3663208" cy="1138480"/>
          </a:xfrm>
          <a:prstGeom prst="rect">
            <a:avLst/>
          </a:prstGeom>
          <a:noFill/>
          <a:effectLst/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89" y="1155344"/>
            <a:ext cx="8725532" cy="4842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310" y="295120"/>
            <a:ext cx="794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Odnos broja projektnih prijava u 2007. godini i 2013. godini prema zemljama sudionicama Programa:</a:t>
            </a:r>
            <a:endParaRPr lang="hr-HR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0449" y="111580"/>
            <a:ext cx="92667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5787842"/>
            <a:ext cx="3663208" cy="1138480"/>
          </a:xfrm>
          <a:prstGeom prst="rect">
            <a:avLst/>
          </a:prstGeom>
          <a:noFill/>
          <a:effectLst/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10" y="295120"/>
            <a:ext cx="794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Ukupan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broj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sudionika</a:t>
            </a:r>
            <a:r>
              <a:rPr lang="en-GB" sz="2400" b="1" dirty="0" smtClean="0"/>
              <a:t> u </a:t>
            </a:r>
            <a:r>
              <a:rPr lang="en-GB" sz="2400" b="1" dirty="0" err="1" smtClean="0"/>
              <a:t>projektima</a:t>
            </a:r>
            <a:r>
              <a:rPr lang="en-GB" sz="2400" b="1" dirty="0" smtClean="0"/>
              <a:t> od 2</a:t>
            </a:r>
            <a:r>
              <a:rPr lang="hr-HR" sz="2400" b="1" dirty="0" smtClean="0"/>
              <a:t>0</a:t>
            </a:r>
            <a:r>
              <a:rPr lang="en-GB" sz="2400" b="1" dirty="0" smtClean="0"/>
              <a:t>11</a:t>
            </a:r>
            <a:r>
              <a:rPr lang="hr-HR" sz="2400" b="1" dirty="0" smtClean="0"/>
              <a:t>. </a:t>
            </a:r>
            <a:r>
              <a:rPr lang="en-GB" sz="2400" b="1" dirty="0" smtClean="0"/>
              <a:t>do </a:t>
            </a:r>
            <a:r>
              <a:rPr lang="hr-HR" sz="2400" b="1" dirty="0" smtClean="0"/>
              <a:t>2013. </a:t>
            </a:r>
            <a:r>
              <a:rPr lang="hr-HR" sz="2400" b="1" dirty="0" err="1" smtClean="0"/>
              <a:t>godin</a:t>
            </a:r>
            <a:r>
              <a:rPr lang="en-GB" sz="2400" b="1" dirty="0" smtClean="0"/>
              <a:t>e za </a:t>
            </a:r>
            <a:r>
              <a:rPr lang="en-GB" sz="2400" b="1" dirty="0" err="1" smtClean="0"/>
              <a:t>sve</a:t>
            </a:r>
            <a:r>
              <a:rPr lang="en-GB" sz="2400" b="1" dirty="0" smtClean="0"/>
              <a:t> </a:t>
            </a:r>
            <a:r>
              <a:rPr lang="hr-HR" sz="2400" b="1" dirty="0" err="1" smtClean="0"/>
              <a:t>zemlj</a:t>
            </a:r>
            <a:r>
              <a:rPr lang="en-GB" sz="2400" b="1" dirty="0" smtClean="0"/>
              <a:t>e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sudionic</a:t>
            </a:r>
            <a:r>
              <a:rPr lang="en-GB" sz="2400" b="1" dirty="0" smtClean="0"/>
              <a:t>e</a:t>
            </a:r>
            <a:r>
              <a:rPr lang="hr-HR" sz="2400" b="1" dirty="0" smtClean="0"/>
              <a:t> Programa:</a:t>
            </a:r>
            <a:endParaRPr lang="hr-HR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0449" y="111580"/>
            <a:ext cx="926672" cy="871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250" y="1329116"/>
            <a:ext cx="4513500" cy="4199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9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4592"/>
            <a:ext cx="9144000" cy="6858000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5787842"/>
            <a:ext cx="3663208" cy="1138480"/>
          </a:xfrm>
          <a:prstGeom prst="rect">
            <a:avLst/>
          </a:prstGeom>
          <a:noFill/>
          <a:effectLst/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pic>
        <p:nvPicPr>
          <p:cNvPr id="9" name="Picture 8" descr="kontakt tocka eu za grada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5" y="330478"/>
            <a:ext cx="921298" cy="874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897" y="2031663"/>
            <a:ext cx="7942797" cy="3877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774" y="705178"/>
            <a:ext cx="749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Ukupan proračun Programa za razdoblje 2007. – 2013. iznosio je 215 milijuna eura</a:t>
            </a:r>
            <a:endParaRPr lang="hr-HR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3774" y="1890118"/>
            <a:ext cx="227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smtClean="0"/>
              <a:t>U Hrvatskoj: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2951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296" cy="6953536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5787842"/>
            <a:ext cx="3663208" cy="1138480"/>
          </a:xfrm>
          <a:prstGeom prst="rect">
            <a:avLst/>
          </a:prstGeom>
          <a:noFill/>
          <a:effectLst/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pic>
        <p:nvPicPr>
          <p:cNvPr id="9" name="Picture 8" descr="kontakt tocka eu za grada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5" y="330478"/>
            <a:ext cx="921298" cy="874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" y="1748286"/>
            <a:ext cx="8559662" cy="4012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570" y="335846"/>
            <a:ext cx="79596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Ukupan broj projekata u kojima su sudjelovali korisnici iz Hrvatske: 274</a:t>
            </a:r>
            <a:endParaRPr lang="en-GB" sz="3200" b="1" dirty="0" smtClean="0"/>
          </a:p>
          <a:p>
            <a:r>
              <a:rPr lang="en-GB" sz="2000" b="1" dirty="0" err="1" smtClean="0"/>
              <a:t>Ukupan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broj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financiranih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projekata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svih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zemalja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sudionica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programa</a:t>
            </a:r>
            <a:r>
              <a:rPr lang="en-GB" sz="2000" b="1" dirty="0" smtClean="0"/>
              <a:t>: </a:t>
            </a:r>
            <a:r>
              <a:rPr lang="hr-HR" sz="2000" b="1" dirty="0" smtClean="0"/>
              <a:t>6.000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8535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5787842"/>
            <a:ext cx="3663208" cy="1138480"/>
          </a:xfrm>
          <a:prstGeom prst="rect">
            <a:avLst/>
          </a:prstGeom>
          <a:noFill/>
          <a:effectLst/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pic>
        <p:nvPicPr>
          <p:cNvPr id="9" name="Picture 8" descr="kontakt tocka eu za grada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5" y="330478"/>
            <a:ext cx="921298" cy="874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13" y="1978791"/>
            <a:ext cx="8226681" cy="3527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05178"/>
            <a:ext cx="7724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68 korisnika iz Hrvatske bili su nositelji projekata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8605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-22-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9-22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3" y="5787842"/>
            <a:ext cx="3663208" cy="1138480"/>
          </a:xfrm>
          <a:prstGeom prst="rect">
            <a:avLst/>
          </a:prstGeom>
          <a:noFill/>
          <a:effectLst/>
        </p:spPr>
      </p:pic>
      <p:pic>
        <p:nvPicPr>
          <p:cNvPr id="7" name="Picture 6" descr="vlad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24" y="6096397"/>
            <a:ext cx="1514965" cy="521371"/>
          </a:xfrm>
          <a:prstGeom prst="rect">
            <a:avLst/>
          </a:prstGeom>
        </p:spPr>
      </p:pic>
      <p:pic>
        <p:nvPicPr>
          <p:cNvPr id="8" name="Picture 7" descr="eu za grad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0" y="6181316"/>
            <a:ext cx="1427033" cy="408057"/>
          </a:xfrm>
          <a:prstGeom prst="rect">
            <a:avLst/>
          </a:prstGeom>
        </p:spPr>
      </p:pic>
      <p:pic>
        <p:nvPicPr>
          <p:cNvPr id="9" name="Picture 8" descr="kontakt tocka eu za grada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5" y="330478"/>
            <a:ext cx="921298" cy="8743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31" y="335846"/>
            <a:ext cx="6134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b="1" dirty="0">
                <a:solidFill>
                  <a:prstClr val="black"/>
                </a:solidFill>
              </a:rPr>
              <a:t> 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910" y="2014215"/>
            <a:ext cx="8054784" cy="3841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6854"/>
            <a:ext cx="7497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Ukupno dodijeljena sredstva korisnicima iz Hrvatske: 2.473.262,95 €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40392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226</Words>
  <Application>Microsoft Office PowerPoint</Application>
  <PresentationFormat>On-screen Show (4:3)</PresentationFormat>
  <Paragraphs>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Latha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K</dc:creator>
  <cp:lastModifiedBy>uzuvrh</cp:lastModifiedBy>
  <cp:revision>60</cp:revision>
  <dcterms:created xsi:type="dcterms:W3CDTF">2014-11-06T11:14:26Z</dcterms:created>
  <dcterms:modified xsi:type="dcterms:W3CDTF">2014-11-26T12:10:34Z</dcterms:modified>
</cp:coreProperties>
</file>